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Sturtz" initials="SS" lastIdx="6" clrIdx="0">
    <p:extLst>
      <p:ext uri="{19B8F6BF-5375-455C-9EA6-DF929625EA0E}">
        <p15:presenceInfo xmlns:p15="http://schemas.microsoft.com/office/powerpoint/2012/main" userId="c798f62e0bafc3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1"/>
    <p:restoredTop sz="90272"/>
  </p:normalViewPr>
  <p:slideViewPr>
    <p:cSldViewPr snapToGrid="0" snapToObjects="1">
      <p:cViewPr varScale="1">
        <p:scale>
          <a:sx n="21" d="100"/>
          <a:sy n="21" d="100"/>
        </p:scale>
        <p:origin x="168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9075-F72E-264C-91B0-49FEDB002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1960E-5871-C74E-B2A7-9ED0F6813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9A924-FDC2-F14C-B44A-5E8760C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EB4B-D98E-5C45-A461-DD7C3EF6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D8808-7225-A940-BF8F-44697542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2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0F68-CE20-B24A-AD64-F4868A20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F7328-4807-7C44-98FD-09D801A55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8BAC-9029-B841-8D4F-3338CEFC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D7253-2BF2-4F4A-B066-85FA6685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4199-F985-AF4A-A7DE-F0AD566C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2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CE465-9298-2844-B9CD-1D2956AA8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00561-DEB9-264F-8BA9-EE973E6D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D5D8-0AF2-F544-B541-18EF366B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212B4-7035-5B4E-A0B8-18F93994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F2BC0-A6BE-5E41-8D2A-0B7E0840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92C7-5675-754C-8EA7-9CFB97DA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35BE-1561-9C4D-82B4-6B55E0A4F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16BD-430D-9544-B6E0-C206408B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B1D0-A548-3F4A-949D-FC8D40E1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37A2-32F2-1246-85B2-C3BCD47F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0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5B24-46EA-8544-9B93-18E4DF30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4DE32-F7D3-2D47-B4F6-A41D3EA35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DE0F9-8F11-7243-8C14-22F4726C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1E02-25BA-4A49-BC68-145D5C18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BB5F-69A6-5F4E-9BD9-1C57C753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2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5CEA-0D0D-EF42-A5F5-29CF82F9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10B7-6757-8040-8A2B-E132F0844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47BE5-B979-5749-9D4B-ECA707ACE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BB81E-3470-2040-AF3B-841EF080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8DBF7-BEC4-3747-9921-5F9FE9F0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8DC9A-8405-4041-A4ED-167C1F2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EF29-74BE-9E4E-8C0A-C8ECF3A8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9AF4-4175-1F49-B3F4-B28A1B487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2A74B-C5F4-D541-A279-0899A4A87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231F5-9EA8-DA47-B421-87F53D799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C02B2-2117-5349-A1CC-FA29E325E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87485-68A8-A448-B9EB-44C63458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6B015-C17F-2940-9FC9-B51DA0C7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A0F8A-B3E9-4441-894C-F073A0CC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4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5FF5-837E-FF4A-8496-4C2E8E27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6E9E-AEA1-DC41-B38D-C1EEACA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33C31-6EF0-704F-B7FD-FDCD0FA2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C9673-987E-4A48-860E-6F8D84D6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7C4C8-C595-034C-9311-836147D7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F0C07-BB99-B24C-8887-88D2EB9A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4AE8-9887-1143-8C32-54701492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E766-FA96-AF42-BFF7-65607D13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9C86-8443-074E-98C3-BDFAF2EF1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EF8D9-BAD9-C44B-B145-4F04C8C34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3FA5A-D705-E44E-B357-9A2CB24C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B276-CB21-2347-BEBB-107E47A0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FF2C-961B-BB4F-AA6E-6D3F63A6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8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B27F-B872-7749-9A58-574CA549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6B1E5-1D05-E547-B7F6-984C8D859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A4AFD-3631-AB45-B241-86C07808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75765-F77C-2046-A694-462F3280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3C97B-DCD4-9746-9D65-C7BEC22F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1C48-01B6-6948-8D2B-657CF60A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0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88F0C-099C-5545-B067-6594BC32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6C945-F57F-664B-B7CE-1ED9F383B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43FA-3460-3B4E-96D4-1D23D120D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A7A4-665B-B048-B509-7649691C5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04A3-E18E-2343-A230-81C0D8F69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3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file+.vscode-resource.vscode-webview.net/Users/scottsturtz/DSI/School_Work/Smash_Capston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CED313-62CA-8948-A05E-61CCB3E54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7376-A44C-0E4E-9713-80C9515D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DD8F2-A473-2D47-B541-98565B112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4515" y="1252152"/>
            <a:ext cx="8676222" cy="3200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Meteor  Landings Dataset</a:t>
            </a:r>
            <a:b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</a:br>
            <a:r>
              <a:rPr lang="en-US" sz="3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with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b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</a:br>
            <a: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Data Scientist Scott ’Smash’ Sturtz</a:t>
            </a:r>
            <a:b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</a:br>
            <a: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github.com</a:t>
            </a:r>
            <a: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SmashAF</a:t>
            </a:r>
            <a:endParaRPr lang="en-US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132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outdoor, dog, close&#10;&#10;Description automatically generated">
            <a:extLst>
              <a:ext uri="{FF2B5EF4-FFF2-40B4-BE49-F238E27FC236}">
                <a16:creationId xmlns:a16="http://schemas.microsoft.com/office/drawing/2014/main" id="{033C2326-F0D5-D941-B874-0C9FFC72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76" y="0"/>
            <a:ext cx="5923948" cy="6858000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1371987F-474E-3B4C-861C-71650F6D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night sky&#10;&#10;Description automatically generated">
            <a:extLst>
              <a:ext uri="{FF2B5EF4-FFF2-40B4-BE49-F238E27FC236}">
                <a16:creationId xmlns:a16="http://schemas.microsoft.com/office/drawing/2014/main" id="{827C381F-7589-C147-B2D4-210182C1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" y="0"/>
            <a:ext cx="1215931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DC4740-F085-BF47-8609-859B6319B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324529"/>
              </p:ext>
            </p:extLst>
          </p:nvPr>
        </p:nvGraphicFramePr>
        <p:xfrm>
          <a:off x="643467" y="652355"/>
          <a:ext cx="10905072" cy="55533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54969">
                  <a:extLst>
                    <a:ext uri="{9D8B030D-6E8A-4147-A177-3AD203B41FA5}">
                      <a16:colId xmlns:a16="http://schemas.microsoft.com/office/drawing/2014/main" val="907966939"/>
                    </a:ext>
                  </a:extLst>
                </a:gridCol>
                <a:gridCol w="1828077">
                  <a:extLst>
                    <a:ext uri="{9D8B030D-6E8A-4147-A177-3AD203B41FA5}">
                      <a16:colId xmlns:a16="http://schemas.microsoft.com/office/drawing/2014/main" val="3952721773"/>
                    </a:ext>
                  </a:extLst>
                </a:gridCol>
                <a:gridCol w="443104">
                  <a:extLst>
                    <a:ext uri="{9D8B030D-6E8A-4147-A177-3AD203B41FA5}">
                      <a16:colId xmlns:a16="http://schemas.microsoft.com/office/drawing/2014/main" val="1676924883"/>
                    </a:ext>
                  </a:extLst>
                </a:gridCol>
                <a:gridCol w="1007586">
                  <a:extLst>
                    <a:ext uri="{9D8B030D-6E8A-4147-A177-3AD203B41FA5}">
                      <a16:colId xmlns:a16="http://schemas.microsoft.com/office/drawing/2014/main" val="1928223122"/>
                    </a:ext>
                  </a:extLst>
                </a:gridCol>
                <a:gridCol w="1288778">
                  <a:extLst>
                    <a:ext uri="{9D8B030D-6E8A-4147-A177-3AD203B41FA5}">
                      <a16:colId xmlns:a16="http://schemas.microsoft.com/office/drawing/2014/main" val="3969254217"/>
                    </a:ext>
                  </a:extLst>
                </a:gridCol>
                <a:gridCol w="858596">
                  <a:extLst>
                    <a:ext uri="{9D8B030D-6E8A-4147-A177-3AD203B41FA5}">
                      <a16:colId xmlns:a16="http://schemas.microsoft.com/office/drawing/2014/main" val="496217364"/>
                    </a:ext>
                  </a:extLst>
                </a:gridCol>
                <a:gridCol w="424217">
                  <a:extLst>
                    <a:ext uri="{9D8B030D-6E8A-4147-A177-3AD203B41FA5}">
                      <a16:colId xmlns:a16="http://schemas.microsoft.com/office/drawing/2014/main" val="2912046128"/>
                    </a:ext>
                  </a:extLst>
                </a:gridCol>
                <a:gridCol w="673932">
                  <a:extLst>
                    <a:ext uri="{9D8B030D-6E8A-4147-A177-3AD203B41FA5}">
                      <a16:colId xmlns:a16="http://schemas.microsoft.com/office/drawing/2014/main" val="1129551059"/>
                    </a:ext>
                  </a:extLst>
                </a:gridCol>
                <a:gridCol w="915254">
                  <a:extLst>
                    <a:ext uri="{9D8B030D-6E8A-4147-A177-3AD203B41FA5}">
                      <a16:colId xmlns:a16="http://schemas.microsoft.com/office/drawing/2014/main" val="400675011"/>
                    </a:ext>
                  </a:extLst>
                </a:gridCol>
                <a:gridCol w="1007585">
                  <a:extLst>
                    <a:ext uri="{9D8B030D-6E8A-4147-A177-3AD203B41FA5}">
                      <a16:colId xmlns:a16="http://schemas.microsoft.com/office/drawing/2014/main" val="918083319"/>
                    </a:ext>
                  </a:extLst>
                </a:gridCol>
                <a:gridCol w="2102974">
                  <a:extLst>
                    <a:ext uri="{9D8B030D-6E8A-4147-A177-3AD203B41FA5}">
                      <a16:colId xmlns:a16="http://schemas.microsoft.com/office/drawing/2014/main" val="4223005521"/>
                    </a:ext>
                  </a:extLst>
                </a:gridCol>
              </a:tblGrid>
              <a:tr h="264443">
                <a:tc>
                  <a:txBody>
                    <a:bodyPr/>
                    <a:lstStyle/>
                    <a:p>
                      <a:pPr algn="r" fontAlgn="ctr"/>
                      <a:endParaRPr lang="en-US" sz="1300" b="1">
                        <a:effectLst/>
                      </a:endParaRP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name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nametype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recclass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mass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fall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year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reclat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reclong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GeoLocation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187919844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Aachen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21.0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1880.0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50.77500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6.08333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(50.775000, 6.083330)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1785865416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Aarhus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720.0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1951.0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56.18333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10.23333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(56.183330, 10.233330)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107834882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2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Abee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EH4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107000.0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1952.0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54.21667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-113.00000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(54.216670, -113.000000)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47939305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Acapulco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Acapulcoite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1914.0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1976.0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16.88333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-99.90000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(16.883330, -99.900000)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221400985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Achiras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370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780.0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1902.0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-33.16667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-64.95000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(-33.166670, -64.950000)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184283769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Adhi Kot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379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EH4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4239.0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1919.0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32.10000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71.80000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(32.100000, 71.800000)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275518267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Adzhi-Bogdo (stone)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390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LL3-6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910.0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1949.0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44.83333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95.16667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(44.833330, 95.166670)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81556445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Agen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392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30000.0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1814.0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44.21667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0.61667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(44.216670, 0.616670)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1793778265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8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Aguada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398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1620.0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1930.0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-31.60000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-65.23333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(-31.600000, -65.233330)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427618343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9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Aguila Blanca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417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1440.0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1920.0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-30.86667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-64.55000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(-30.866670, -64.550000)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186062828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Aioun el Atrouss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Diogenite-pm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1974.0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16.39806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-9.57028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(16.398060, -9.570280)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420187233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11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Aïr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24000.0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1925.0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19.08333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8.38333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(19.083330, 8.383330)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163668464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12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Aire-sur-la-Lys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Unknown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NaN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1769.0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50.66667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2.33333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(50.666670, 2.333330)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67124746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Akaba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779.0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1949.0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29.51667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35.05000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(29.516670, 35.050000)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50212825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Akbarpur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H4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1800.0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1838.0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29.71667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77.95000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(29.716670, 77.950000)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481904870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Akwanga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432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1959.0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8.91667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8.43333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(8.916670, 8.433330)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231641107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Akyumak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Iron, IVA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50000.0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1981.0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39.91667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42.81667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(39.916670, 42.816670)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325092468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Al Rais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446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CR2-an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1957.0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24.41667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39.51667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(24.416670, 39.516670)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2594401276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18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Al Zarnkh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LL5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2001.0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13.66033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28.96000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(13.660330, 28.960000)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2405863222"/>
                  </a:ext>
                </a:extLst>
              </a:tr>
              <a:tr h="2644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19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Alais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448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Valid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CI1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6000.0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Fell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1806.0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44.11667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4.08333</a:t>
                      </a:r>
                    </a:p>
                  </a:txBody>
                  <a:tcPr marL="14645" marR="14645" marT="7322" marB="7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(44.116670, 4.083330)</a:t>
                      </a:r>
                    </a:p>
                  </a:txBody>
                  <a:tcPr marL="14645" marR="14645" marT="7322" marB="7322" anchor="ctr"/>
                </a:tc>
                <a:extLst>
                  <a:ext uri="{0D108BD9-81ED-4DB2-BD59-A6C34878D82A}">
                    <a16:rowId xmlns:a16="http://schemas.microsoft.com/office/drawing/2014/main" val="227702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35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7A9E7C-1D74-BD4F-AA62-4199AD5A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447463"/>
            <a:ext cx="5915570" cy="3943713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AEACE1-C2BE-1547-A872-0A01AF65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4784D-B07D-F448-B211-201A570DC853}"/>
              </a:ext>
            </a:extLst>
          </p:cNvPr>
          <p:cNvSpPr txBox="1"/>
          <p:nvPr/>
        </p:nvSpPr>
        <p:spPr>
          <a:xfrm>
            <a:off x="2907893" y="575632"/>
            <a:ext cx="1968284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ym typeface="Wingdings" pitchFamily="2" charset="2"/>
              </a:rPr>
              <a:t></a:t>
            </a:r>
            <a:r>
              <a:rPr lang="en-US" sz="900" i="1" dirty="0"/>
              <a:t>How did we survive the 70’s?</a:t>
            </a:r>
          </a:p>
        </p:txBody>
      </p:sp>
      <p:pic>
        <p:nvPicPr>
          <p:cNvPr id="17" name="Picture 16" descr="A picture containing outdoor, sky, nature, night sky&#10;&#10;Description automatically generated">
            <a:extLst>
              <a:ext uri="{FF2B5EF4-FFF2-40B4-BE49-F238E27FC236}">
                <a16:creationId xmlns:a16="http://schemas.microsoft.com/office/drawing/2014/main" id="{C736A63D-7559-9D41-B4F1-237762B0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09555" y="-1771455"/>
            <a:ext cx="60769969" cy="9839008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190DB15-DE26-B849-A142-BFA8DD43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92" y="-359575"/>
            <a:ext cx="11337172" cy="735936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4837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night sky&#10;&#10;Description automatically generated">
            <a:extLst>
              <a:ext uri="{FF2B5EF4-FFF2-40B4-BE49-F238E27FC236}">
                <a16:creationId xmlns:a16="http://schemas.microsoft.com/office/drawing/2014/main" id="{60F61E2D-0793-9D43-A5DC-A381FBE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831" y="-100306"/>
            <a:ext cx="12819831" cy="7179105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997C37E-6363-A645-971B-917632549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2717" y="0"/>
            <a:ext cx="8723117" cy="6978494"/>
          </a:xfrm>
        </p:spPr>
      </p:pic>
      <p:pic>
        <p:nvPicPr>
          <p:cNvPr id="7" name="Picture 6" descr="A picture containing arch&#10;&#10;Description automatically generated">
            <a:extLst>
              <a:ext uri="{FF2B5EF4-FFF2-40B4-BE49-F238E27FC236}">
                <a16:creationId xmlns:a16="http://schemas.microsoft.com/office/drawing/2014/main" id="{9AA0CFED-47AD-2547-A927-2B97F15D8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733" y="429636"/>
            <a:ext cx="4140267" cy="28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1EEC386-E9FD-2F4A-8E3F-815F8314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D483758-57AC-D741-8D4C-5F8AA6DB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523" y="297991"/>
            <a:ext cx="10468776" cy="5982158"/>
          </a:xfrm>
        </p:spPr>
      </p:pic>
      <p:pic>
        <p:nvPicPr>
          <p:cNvPr id="13" name="Picture 12" descr="A picture containing cake&#10;&#10;Description automatically generated">
            <a:extLst>
              <a:ext uri="{FF2B5EF4-FFF2-40B4-BE49-F238E27FC236}">
                <a16:creationId xmlns:a16="http://schemas.microsoft.com/office/drawing/2014/main" id="{B86DD255-5E4E-594A-AAAF-BCF0EF609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318" y="2391764"/>
            <a:ext cx="2002163" cy="1601730"/>
          </a:xfrm>
          <a:prstGeom prst="rect">
            <a:avLst/>
          </a:prstGeom>
        </p:spPr>
      </p:pic>
      <p:pic>
        <p:nvPicPr>
          <p:cNvPr id="11" name="Picture 10" descr="A picture containing person, ground, hand, holding&#10;&#10;Description automatically generated">
            <a:extLst>
              <a:ext uri="{FF2B5EF4-FFF2-40B4-BE49-F238E27FC236}">
                <a16:creationId xmlns:a16="http://schemas.microsoft.com/office/drawing/2014/main" id="{E39A6AE8-BB63-CF48-BA2D-23D2338D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269" y="4571345"/>
            <a:ext cx="2283208" cy="1516583"/>
          </a:xfrm>
          <a:prstGeom prst="rect">
            <a:avLst/>
          </a:prstGeom>
        </p:spPr>
      </p:pic>
      <p:pic>
        <p:nvPicPr>
          <p:cNvPr id="9" name="Picture 8" descr="A person holding a rock&#10;&#10;Description automatically generated with medium confidence">
            <a:extLst>
              <a:ext uri="{FF2B5EF4-FFF2-40B4-BE49-F238E27FC236}">
                <a16:creationId xmlns:a16="http://schemas.microsoft.com/office/drawing/2014/main" id="{1C63C9AD-83A0-0141-9BD8-C8F660D52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215" y="520564"/>
            <a:ext cx="2283208" cy="15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sky, nature, night sky&#10;&#10;Description automatically generated">
            <a:extLst>
              <a:ext uri="{FF2B5EF4-FFF2-40B4-BE49-F238E27FC236}">
                <a16:creationId xmlns:a16="http://schemas.microsoft.com/office/drawing/2014/main" id="{0FF04D63-16C2-764B-A4E0-75A76052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045C854-25A8-5A4F-AFC1-A18E2A4C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21" y="370390"/>
            <a:ext cx="10350718" cy="59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5130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A3860-014B-4641-B78A-EDC0593D4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2357" y="2686622"/>
            <a:ext cx="2588963" cy="4209190"/>
          </a:xfrm>
        </p:spPr>
        <p:txBody>
          <a:bodyPr>
            <a:noAutofit/>
          </a:bodyPr>
          <a:lstStyle/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Africa 2351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Antarctica 21325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Australia 383 </a:t>
            </a:r>
          </a:p>
          <a:p>
            <a:r>
              <a:rPr lang="en-US" sz="1400" dirty="0" err="1">
                <a:latin typeface="Andale Mono" panose="020B0509000000000004" pitchFamily="49" charset="0"/>
                <a:cs typeface="Aldhabi" pitchFamily="2" charset="-78"/>
              </a:rPr>
              <a:t>Blacksite</a:t>
            </a:r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 1648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China 41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Europe 72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India 18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Japan 12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Middle East 1579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New Zealand 1 </a:t>
            </a:r>
          </a:p>
          <a:p>
            <a:r>
              <a:rPr lang="en-US" sz="1400" dirty="0" err="1">
                <a:latin typeface="Andale Mono" panose="020B0509000000000004" pitchFamily="49" charset="0"/>
                <a:cs typeface="Aldhabi" pitchFamily="2" charset="-78"/>
              </a:rPr>
              <a:t>SouthAmerica</a:t>
            </a:r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 405 </a:t>
            </a:r>
          </a:p>
          <a:p>
            <a:r>
              <a:rPr lang="en-US" sz="1400" dirty="0">
                <a:latin typeface="Andale Mono" panose="020B0509000000000004" pitchFamily="49" charset="0"/>
                <a:cs typeface="Aldhabi" pitchFamily="2" charset="-78"/>
              </a:rPr>
              <a:t>USA 684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AAE71-38EA-954B-BE12-0C34197E9441}"/>
              </a:ext>
            </a:extLst>
          </p:cNvPr>
          <p:cNvSpPr txBox="1"/>
          <p:nvPr/>
        </p:nvSpPr>
        <p:spPr>
          <a:xfrm>
            <a:off x="323162" y="166914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merican Typewriter" panose="02090604020004020304" pitchFamily="18" charset="77"/>
              </a:rPr>
              <a:t>Hypothesis</a:t>
            </a:r>
          </a:p>
          <a:p>
            <a:pPr algn="ctr"/>
            <a:endParaRPr lang="en-US" b="1" dirty="0"/>
          </a:p>
          <a:p>
            <a:r>
              <a:rPr lang="en-US" sz="1600" dirty="0">
                <a:latin typeface="American Typewriter" panose="02090604020004020304" pitchFamily="18" charset="77"/>
              </a:rPr>
              <a:t>Most reported meteors from the dataset seem to be in Antarctica. This got me thinking. </a:t>
            </a:r>
          </a:p>
          <a:p>
            <a:endParaRPr lang="en-US" sz="16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H0 : Given a meteorite is headed towards Antarctica, it is just as likely the meteor will be a type 'H4' as it would an 'H6’</a:t>
            </a:r>
          </a:p>
          <a:p>
            <a:endParaRPr lang="en-US" sz="14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H1: Given a meteorite is headed towards Antarctica, the likelihood of it being a type 'H4' is not the same as being an 'H6’</a:t>
            </a:r>
          </a:p>
          <a:p>
            <a:endParaRPr lang="en-US" sz="14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alpha = .05		Total </a:t>
            </a:r>
            <a:r>
              <a:rPr lang="en-US" sz="1400" dirty="0" err="1">
                <a:latin typeface="American Typewriter" panose="02090604020004020304" pitchFamily="18" charset="77"/>
              </a:rPr>
              <a:t>Samps</a:t>
            </a:r>
            <a:r>
              <a:rPr lang="en-US" sz="1400" dirty="0">
                <a:latin typeface="American Typewriter" panose="02090604020004020304" pitchFamily="18" charset="77"/>
              </a:rPr>
              <a:t> = 25138:		</a:t>
            </a:r>
            <a:r>
              <a:rPr lang="en-US" sz="1400" dirty="0" err="1">
                <a:latin typeface="American Typewriter" panose="02090604020004020304" pitchFamily="18" charset="77"/>
              </a:rPr>
              <a:t>recclass</a:t>
            </a:r>
            <a:r>
              <a:rPr lang="en-US" sz="1400" dirty="0">
                <a:latin typeface="American Typewriter" panose="02090604020004020304" pitchFamily="18" charset="77"/>
              </a:rPr>
              <a:t>:	H4 3094	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					H6 2853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2F0FD-D872-F545-84BA-FA204163E32A}"/>
              </a:ext>
            </a:extLst>
          </p:cNvPr>
          <p:cNvSpPr txBox="1"/>
          <p:nvPr/>
        </p:nvSpPr>
        <p:spPr>
          <a:xfrm flipH="1">
            <a:off x="58756" y="3054309"/>
            <a:ext cx="1037421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erican Typewriter" panose="02090604020004020304" pitchFamily="18" charset="77"/>
              </a:rPr>
              <a:t>Ho: P1 = P2                            	p = (p1 </a:t>
            </a:r>
            <a:r>
              <a:rPr lang="en-US" sz="1400" i="1" dirty="0">
                <a:latin typeface="American Typewriter" panose="02090604020004020304" pitchFamily="18" charset="77"/>
              </a:rPr>
              <a:t>n1 + p2 </a:t>
            </a:r>
            <a:r>
              <a:rPr lang="en-US" sz="1400" dirty="0">
                <a:latin typeface="American Typewriter" panose="02090604020004020304" pitchFamily="18" charset="77"/>
              </a:rPr>
              <a:t>n2) / (n1 + n2) pooled sample proportion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Ha: P1 ≠ P2		SE = sqrt{ p </a:t>
            </a:r>
            <a:r>
              <a:rPr lang="en-US" sz="1400" i="1" dirty="0">
                <a:latin typeface="American Typewriter" panose="02090604020004020304" pitchFamily="18" charset="77"/>
              </a:rPr>
              <a:t>( 1 - p ) </a:t>
            </a:r>
            <a:r>
              <a:rPr lang="en-US" sz="1400" dirty="0">
                <a:latin typeface="American Typewriter" panose="02090604020004020304" pitchFamily="18" charset="77"/>
                <a:hlinkClick r:id="rId2"/>
              </a:rPr>
              <a:t>(1/n1) + (1/n2) </a:t>
            </a:r>
            <a:r>
              <a:rPr lang="en-US" sz="1400" dirty="0">
                <a:latin typeface="American Typewriter" panose="02090604020004020304" pitchFamily="18" charset="77"/>
              </a:rPr>
              <a:t>} standard error</a:t>
            </a:r>
          </a:p>
          <a:p>
            <a:endParaRPr lang="en-US" sz="14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z = (p1 - p2) / SE test statistic '’’ 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pH4 = 3094/25138 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pH6 = 2853/25138 n =25138</a:t>
            </a:r>
          </a:p>
          <a:p>
            <a:endParaRPr lang="en-US" sz="14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		P = ((3094/25138) </a:t>
            </a:r>
            <a:r>
              <a:rPr lang="en-US" sz="1400" i="1" dirty="0">
                <a:latin typeface="American Typewriter" panose="02090604020004020304" pitchFamily="18" charset="77"/>
              </a:rPr>
              <a:t>25138 + (2853/25138) </a:t>
            </a:r>
            <a:r>
              <a:rPr lang="en-US" sz="1400" dirty="0">
                <a:latin typeface="American Typewriter" panose="02090604020004020304" pitchFamily="18" charset="77"/>
              </a:rPr>
              <a:t>25138)/(25138 + 25138)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SE = </a:t>
            </a:r>
            <a:r>
              <a:rPr lang="en-US" sz="1400" dirty="0" err="1">
                <a:latin typeface="American Typewriter" panose="02090604020004020304" pitchFamily="18" charset="77"/>
              </a:rPr>
              <a:t>np.sqrt</a:t>
            </a:r>
            <a:r>
              <a:rPr lang="en-US" sz="1400" dirty="0">
                <a:latin typeface="American Typewriter" panose="02090604020004020304" pitchFamily="18" charset="77"/>
              </a:rPr>
              <a:t>(p </a:t>
            </a:r>
            <a:r>
              <a:rPr lang="en-US" sz="1400" i="1" dirty="0">
                <a:latin typeface="American Typewriter" panose="02090604020004020304" pitchFamily="18" charset="77"/>
              </a:rPr>
              <a:t>(1-p) </a:t>
            </a:r>
            <a:r>
              <a:rPr lang="en-US" sz="1400" dirty="0">
                <a:latin typeface="American Typewriter" panose="02090604020004020304" pitchFamily="18" charset="77"/>
              </a:rPr>
              <a:t>((1/n) + (1/n)))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z = (pH4 - pH6) / SE # 2.475629302178118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After running a normal distribution on z		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</a:t>
            </a:r>
            <a:r>
              <a:rPr lang="en-US" sz="1400" dirty="0" err="1">
                <a:latin typeface="American Typewriter" panose="02090604020004020304" pitchFamily="18" charset="77"/>
              </a:rPr>
              <a:t>pscore</a:t>
            </a:r>
            <a:r>
              <a:rPr lang="en-US" sz="1400" dirty="0">
                <a:latin typeface="American Typewriter" panose="02090604020004020304" pitchFamily="18" charset="77"/>
              </a:rPr>
              <a:t> = 0.013301</a:t>
            </a:r>
          </a:p>
          <a:p>
            <a:r>
              <a:rPr lang="en-US" sz="1400" dirty="0">
                <a:latin typeface="American Typewriter" panose="02090604020004020304" pitchFamily="18" charset="77"/>
              </a:rPr>
              <a:t>		This is a two-tailed test, </a:t>
            </a:r>
            <a:r>
              <a:rPr lang="en-US" sz="1400" dirty="0" err="1">
                <a:latin typeface="American Typewriter" panose="02090604020004020304" pitchFamily="18" charset="77"/>
              </a:rPr>
              <a:t>pscore</a:t>
            </a:r>
            <a:r>
              <a:rPr lang="en-US" sz="1400" dirty="0">
                <a:latin typeface="American Typewriter" panose="02090604020004020304" pitchFamily="18" charset="77"/>
              </a:rPr>
              <a:t> for each side is 0.00665</a:t>
            </a:r>
          </a:p>
          <a:p>
            <a:endParaRPr lang="en-US" sz="1400" dirty="0">
              <a:latin typeface="American Typewriter" panose="02090604020004020304" pitchFamily="18" charset="77"/>
            </a:endParaRPr>
          </a:p>
          <a:p>
            <a:r>
              <a:rPr lang="en-US" sz="1400" dirty="0">
                <a:latin typeface="American Typewriter" panose="02090604020004020304" pitchFamily="18" charset="77"/>
              </a:rPr>
              <a:t>			 </a:t>
            </a:r>
            <a:r>
              <a:rPr lang="en-US" sz="1600" dirty="0">
                <a:latin typeface="American Typewriter" panose="02090604020004020304" pitchFamily="18" charset="77"/>
              </a:rPr>
              <a:t>I will reject the null hypothesis and accept the alternative!</a:t>
            </a:r>
          </a:p>
          <a:p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76B163CB-3BCA-8A4E-91FC-24EB7EB2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68" y="166914"/>
            <a:ext cx="1396006" cy="10777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CD212F-5BA9-8046-8C5F-702FA56E11EC}"/>
              </a:ext>
            </a:extLst>
          </p:cNvPr>
          <p:cNvSpPr txBox="1"/>
          <p:nvPr/>
        </p:nvSpPr>
        <p:spPr>
          <a:xfrm>
            <a:off x="10432974" y="2279478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368176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2B8292A5-2BFF-FA40-8A34-83D5DA880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2605"/>
            <a:ext cx="12191999" cy="6943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443B3-3011-BD47-ABD3-7983E9CE1F35}"/>
              </a:ext>
            </a:extLst>
          </p:cNvPr>
          <p:cNvSpPr txBox="1"/>
          <p:nvPr/>
        </p:nvSpPr>
        <p:spPr>
          <a:xfrm>
            <a:off x="3261415" y="734075"/>
            <a:ext cx="59214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The End</a:t>
            </a:r>
          </a:p>
          <a:p>
            <a:pPr algn="ctr"/>
            <a:endParaRPr lang="en-US" sz="96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algn="ctr"/>
            <a:endParaRPr lang="en-US" sz="96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6D787-0548-2942-9E87-8E02F8CB8D82}"/>
              </a:ext>
            </a:extLst>
          </p:cNvPr>
          <p:cNvSpPr txBox="1"/>
          <p:nvPr/>
        </p:nvSpPr>
        <p:spPr>
          <a:xfrm>
            <a:off x="8389000" y="6363898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SmashAF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7C67C-32AE-E14C-891A-F12CA69104DC}"/>
              </a:ext>
            </a:extLst>
          </p:cNvPr>
          <p:cNvSpPr/>
          <p:nvPr/>
        </p:nvSpPr>
        <p:spPr>
          <a:xfrm>
            <a:off x="4392649" y="311934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9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678</Words>
  <Application>Microsoft Macintosh PowerPoint</Application>
  <PresentationFormat>Widescreen</PresentationFormat>
  <Paragraphs>273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American Typewriter</vt:lpstr>
      <vt:lpstr>Andale Mono</vt:lpstr>
      <vt:lpstr>Arial</vt:lpstr>
      <vt:lpstr>Calibri</vt:lpstr>
      <vt:lpstr>Calibri Light</vt:lpstr>
      <vt:lpstr>Office Theme</vt:lpstr>
      <vt:lpstr>Meteor  Landings Dataset with  Data Scientist Scott ’Smash’ Sturtz https://github.com/SmashAF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https://media.giphy.com/media/W5g5W5hMkzrJQDpN3P/giphy.gif</dc:title>
  <dc:creator>Scott Sturtz</dc:creator>
  <cp:lastModifiedBy>Scott Sturtz</cp:lastModifiedBy>
  <cp:revision>22</cp:revision>
  <dcterms:created xsi:type="dcterms:W3CDTF">2021-06-10T14:54:14Z</dcterms:created>
  <dcterms:modified xsi:type="dcterms:W3CDTF">2021-06-11T20:12:17Z</dcterms:modified>
</cp:coreProperties>
</file>